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Poppins Ligh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Light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33" Type="http://schemas.openxmlformats.org/officeDocument/2006/relationships/font" Target="fonts/PoppinsLight-italic.fntdata"/><Relationship Id="rId10" Type="http://schemas.openxmlformats.org/officeDocument/2006/relationships/slide" Target="slides/slide5.xml"/><Relationship Id="rId32" Type="http://schemas.openxmlformats.org/officeDocument/2006/relationships/font" Target="fonts/PoppinsLight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font" Target="fonts/Poppins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6f0ca811f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6f0ca811f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6f0ca811f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6f0ca811f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6f0ca811f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6f0ca811f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6f0ca811f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6f0ca811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6f0ca811f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6f0ca811f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6f0ca811f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6f0ca811f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6f0ca811f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6f0ca811f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6f0ca811f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6f0ca811f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6f0ca811f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6f0ca811f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75bbd87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75bbd87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75bbd87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75bbd87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6f0ca81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6f0ca81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6f0ca811f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6f0ca811f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6f0ca811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6f0ca811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6f0ca81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6f0ca81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6f0ca81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6f0ca81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6f0ca811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6f0ca81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6f0ca811f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6f0ca811f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6f0ca811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6f0ca811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6f0ca811f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6f0ca811f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6f0ca811f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6f0ca811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github.com/gpuberos/brief-medbdd" TargetMode="External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47196" y="577200"/>
            <a:ext cx="3676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36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BRIEF</a:t>
            </a:r>
            <a:br>
              <a:rPr b="1" i="0" lang="fr" sz="18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i="0" lang="fr" sz="18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Création d</a:t>
            </a: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’un site web dynamique qui interagit avec une base de données relationnelle en PHP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48412" y="4672400"/>
            <a:ext cx="3676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100">
                <a:solidFill>
                  <a:srgbClr val="727479"/>
                </a:solidFill>
                <a:latin typeface="Poppins Light"/>
                <a:ea typeface="Poppins Light"/>
                <a:cs typeface="Poppins Light"/>
                <a:sym typeface="Poppins Light"/>
              </a:rPr>
              <a:t>Réalisé par Guy-Philippe Uberos</a:t>
            </a:r>
            <a:endParaRPr sz="1100">
              <a:solidFill>
                <a:srgbClr val="7274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10462" l="19042" r="9478" t="9119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3"/>
          <p:cNvCxnSpPr/>
          <p:nvPr/>
        </p:nvCxnSpPr>
        <p:spPr>
          <a:xfrm>
            <a:off x="447192" y="2903108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59" name="Google Shape;59;p13"/>
          <p:cNvGrpSpPr/>
          <p:nvPr/>
        </p:nvGrpSpPr>
        <p:grpSpPr>
          <a:xfrm>
            <a:off x="447200" y="3164651"/>
            <a:ext cx="3478625" cy="274250"/>
            <a:chOff x="447200" y="3349251"/>
            <a:chExt cx="3478625" cy="274250"/>
          </a:xfrm>
        </p:grpSpPr>
        <p:sp>
          <p:nvSpPr>
            <p:cNvPr id="60" name="Google Shape;60;p13"/>
            <p:cNvSpPr txBox="1"/>
            <p:nvPr/>
          </p:nvSpPr>
          <p:spPr>
            <a:xfrm>
              <a:off x="897625" y="3393976"/>
              <a:ext cx="3028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D1D3DB"/>
                  </a:solidFill>
                  <a:uFill>
                    <a:noFill/>
                  </a:uFill>
                  <a:latin typeface="Poppins Light"/>
                  <a:ea typeface="Poppins Light"/>
                  <a:cs typeface="Poppins Light"/>
                  <a:sym typeface="Poppins Light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github.com/gpuberos/brief-medbdd</a:t>
              </a:r>
              <a:endParaRPr sz="1200">
                <a:solidFill>
                  <a:srgbClr val="727479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61" name="Google Shape;61;p13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447200" y="3349251"/>
              <a:ext cx="280359" cy="274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410846" y="7458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getPageInfo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447199" y="1661013"/>
            <a:ext cx="36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getPageInfo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() retourne les informations de la page dont l’URL correspond à l’URL courante.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59722" t="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2"/>
          <p:cNvCxnSpPr/>
          <p:nvPr/>
        </p:nvCxnSpPr>
        <p:spPr>
          <a:xfrm>
            <a:off x="410842" y="13420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3" name="Google Shape;163;p22"/>
          <p:cNvSpPr txBox="1"/>
          <p:nvPr/>
        </p:nvSpPr>
        <p:spPr>
          <a:xfrm>
            <a:off x="410850" y="2718925"/>
            <a:ext cx="3916500" cy="18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Titre de la page (SEO)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Meta description (SEO)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Meta keywords (SEO)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BodyId (id à ajouter au body de la page)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Appel de la f</a:t>
            </a: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getPageInfo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r>
              <a:rPr b="1" i="0" lang="fr" sz="18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410850" y="2346575"/>
            <a:ext cx="3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Nous appelons 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getPageInfo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en lui passant le paramètre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Le résultat est stocké dans la variable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$pageInfo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Ensuite on affiche les valeurs, nous utilisons un short echo tag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&lt;?= $pageInfo[‘page_title’] ?&gt;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0" l="0" r="55947" t="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3"/>
          <p:cNvCxnSpPr/>
          <p:nvPr/>
        </p:nvCxnSpPr>
        <p:spPr>
          <a:xfrm>
            <a:off x="410842" y="185099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410846" y="7458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displaySection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447199" y="1661013"/>
            <a:ext cx="367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displaySection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$sectionCategory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affiche la section avec son titre et sa description en fonction de la catégorie que nous passons en paramètre.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0" name="Google Shape;180;p24"/>
          <p:cNvCxnSpPr/>
          <p:nvPr/>
        </p:nvCxnSpPr>
        <p:spPr>
          <a:xfrm>
            <a:off x="410842" y="13420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0" l="0" r="55164" t="0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Appel de la 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displaySection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410850" y="2346575"/>
            <a:ext cx="38292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Nous appelons 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displaySection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$sectionCategory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affiche la section avec son titre et sa description.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lui passe deux paramètres, en premier la connexion bdd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et en second paramètre la catégorie de la section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$sectionCategory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que nous souhaitons afficher.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9" name="Google Shape;189;p25"/>
          <p:cNvCxnSpPr/>
          <p:nvPr/>
        </p:nvCxnSpPr>
        <p:spPr>
          <a:xfrm>
            <a:off x="410842" y="185099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0" l="1076" r="32033" t="0"/>
          <a:stretch/>
        </p:blipFill>
        <p:spPr>
          <a:xfrm>
            <a:off x="4572000" y="-125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410846" y="7458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generateNavLinks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410849" y="1661013"/>
            <a:ext cx="36762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generateNavLinks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$navName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génère un tableau de liens de navigation pour une catégorie de navigation spécifiée (navbar, footernav).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Elle retourne le titre de la page, son URL et ajoute la class active si le lien correspond à la page courante.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98" name="Google Shape;198;p26"/>
          <p:cNvCxnSpPr/>
          <p:nvPr/>
        </p:nvCxnSpPr>
        <p:spPr>
          <a:xfrm>
            <a:off x="410842" y="13420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0" r="54861" t="0"/>
          <a:stretch/>
        </p:blipFill>
        <p:spPr>
          <a:xfrm>
            <a:off x="4572000" y="0"/>
            <a:ext cx="457200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Appel de la 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generateNavLinks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410850" y="2036475"/>
            <a:ext cx="3829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Nous utilisons 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generateNavLinks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$navName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pour récupérer les liens de navigation associés à une catégorie depuis la base de données.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t/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Ensuite, la boucle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foreach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parcourt chaque élément du tableau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$navbarLinks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et génère un élément de liste avec un lien. Si le lien correspond  à la page actuelle, nous ajoutons la classe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active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7" name="Google Shape;207;p27"/>
          <p:cNvCxnSpPr/>
          <p:nvPr/>
        </p:nvCxnSpPr>
        <p:spPr>
          <a:xfrm>
            <a:off x="410842" y="169594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0" l="0" r="56379" t="0"/>
          <a:stretch/>
        </p:blipFill>
        <p:spPr>
          <a:xfrm>
            <a:off x="4572000" y="-125"/>
            <a:ext cx="4572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7"/>
          <p:cNvGrpSpPr/>
          <p:nvPr/>
        </p:nvGrpSpPr>
        <p:grpSpPr>
          <a:xfrm>
            <a:off x="6487500" y="3073225"/>
            <a:ext cx="694200" cy="450300"/>
            <a:chOff x="6487500" y="3073225"/>
            <a:chExt cx="694200" cy="450300"/>
          </a:xfrm>
        </p:grpSpPr>
        <p:sp>
          <p:nvSpPr>
            <p:cNvPr id="210" name="Google Shape;210;p27"/>
            <p:cNvSpPr txBox="1"/>
            <p:nvPr/>
          </p:nvSpPr>
          <p:spPr>
            <a:xfrm>
              <a:off x="6487500" y="3073225"/>
              <a:ext cx="694200" cy="3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727479"/>
                  </a:solidFill>
                  <a:latin typeface="Poppins"/>
                  <a:ea typeface="Poppins"/>
                  <a:cs typeface="Poppins"/>
                  <a:sym typeface="Poppins"/>
                </a:rPr>
                <a:t>Footer</a:t>
              </a:r>
              <a:endParaRPr sz="1200">
                <a:solidFill>
                  <a:srgbClr val="72747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11" name="Google Shape;211;p27"/>
            <p:cNvCxnSpPr>
              <a:stCxn id="210" idx="2"/>
            </p:cNvCxnSpPr>
            <p:nvPr/>
          </p:nvCxnSpPr>
          <p:spPr>
            <a:xfrm flipH="1">
              <a:off x="6834000" y="3383425"/>
              <a:ext cx="600" cy="14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410846" y="7458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findAllDatas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410849" y="1661013"/>
            <a:ext cx="3676200" cy="26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findAllDatas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$sql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est générique et permet d’exécuter n’importe quelle requête SQL pour récupérer des données de la base de données.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Elle prend en premier paramètre la connexion à la bdd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et en second la requête SQL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$sql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Cette fonction est utile pour éviter la duplication de code.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19" name="Google Shape;219;p28"/>
          <p:cNvCxnSpPr/>
          <p:nvPr/>
        </p:nvCxnSpPr>
        <p:spPr>
          <a:xfrm>
            <a:off x="410842" y="13420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0" l="0" r="55555" t="0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Appel de la 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findAllDatas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410850" y="2184175"/>
            <a:ext cx="3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Nous appelons 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findAllDatas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$sql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qui nous retourne dans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$doctors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le résultat de la requête $doctorsQuery.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utilise ensuite une boucle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foreach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pour générer à chaque itération une carte produit.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8" name="Google Shape;228;p29"/>
          <p:cNvCxnSpPr/>
          <p:nvPr/>
        </p:nvCxnSpPr>
        <p:spPr>
          <a:xfrm>
            <a:off x="410842" y="176979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0" l="0" r="55424" t="0"/>
          <a:stretch/>
        </p:blipFill>
        <p:spPr>
          <a:xfrm>
            <a:off x="4572000" y="-125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410846" y="7458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getSortedProducts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410849" y="1661013"/>
            <a:ext cx="3676200" cy="26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getSortedProducts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$orderBy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 récupère les produits à partir de la base de données en les triant par prix (soit en ordre croissant, soit en ordre décroissant) en fonction de la préférence de l’utilisateur.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t/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Elle prend en premier paramètre la connexion à la bdd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et en second la préférence de tri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$orderBy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(soit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ASC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pour croissant ou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DESC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pour décroissant).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37" name="Google Shape;237;p30"/>
          <p:cNvCxnSpPr/>
          <p:nvPr/>
        </p:nvCxnSpPr>
        <p:spPr>
          <a:xfrm>
            <a:off x="410842" y="13420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55209" t="0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Appel de la 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getSortedProducts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410850" y="2184175"/>
            <a:ext cx="38292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Nous appelons 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getSortedProducts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$orderBy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qui nous retourne dans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$products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le résultat de la requête avec les prix triés par ordre croissant ou décroissant en fonction du choix de l’utilisateur.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utilise ensuite une boucle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foreach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pour générer à chaque itération une carte produit.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6" name="Google Shape;246;p31"/>
          <p:cNvCxnSpPr/>
          <p:nvPr/>
        </p:nvCxnSpPr>
        <p:spPr>
          <a:xfrm>
            <a:off x="410842" y="176979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55685" t="0"/>
          <a:stretch/>
        </p:blipFill>
        <p:spPr>
          <a:xfrm>
            <a:off x="4572000" y="-125"/>
            <a:ext cx="457200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447196" y="527880"/>
            <a:ext cx="3676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21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Réorganisation</a:t>
            </a:r>
            <a: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de la</a:t>
            </a:r>
            <a:b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structure du site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47200" y="1800566"/>
            <a:ext cx="367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structure en répertoire permet d’organiser les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fichiers de manière logique et cohérente.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En séparant les fichiers en fonctionnalités, en stockant dans des sous-répertoires les éléments récurrents.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447192" y="153984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0" name="Google Shape;70;p14"/>
          <p:cNvSpPr txBox="1"/>
          <p:nvPr/>
        </p:nvSpPr>
        <p:spPr>
          <a:xfrm>
            <a:off x="447200" y="3335850"/>
            <a:ext cx="3676200" cy="1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"/>
              <a:buAutoNum type="arabicPeriod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Organisation 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et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clarté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"/>
              <a:buAutoNum type="arabicPeriod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Maintenance facilitée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"/>
              <a:buAutoNum type="arabicPeriod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Réutilisation du code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"/>
              <a:buAutoNum type="arabicPeriod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Évolutivité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22197" l="0" r="40223" t="4905"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447196" y="577200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Doc</a:t>
            </a: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umentations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447199" y="1604750"/>
            <a:ext cx="36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Dans le répertoire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docs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on trouve les différentes documentations (référentiel) au format Markdown.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123075" y="2673325"/>
            <a:ext cx="4152000" cy="2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Char char="●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STRUCTURE.md 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description des différents fichiers et répertoires.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Char char="●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DATABASE.md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: 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documentation sur la base de données.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Char char="●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FUNCTION.md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: 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documentation détaillée sur les fonctions utilisées sur le site.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56" name="Google Shape;256;p32"/>
          <p:cNvCxnSpPr/>
          <p:nvPr/>
        </p:nvCxnSpPr>
        <p:spPr>
          <a:xfrm>
            <a:off x="447192" y="123077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b="2210" l="0" r="55818" t="0"/>
          <a:stretch/>
        </p:blipFill>
        <p:spPr>
          <a:xfrm>
            <a:off x="4572000" y="-125"/>
            <a:ext cx="4572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/>
        </p:nvSpPr>
        <p:spPr>
          <a:xfrm>
            <a:off x="447200" y="341925"/>
            <a:ext cx="3947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36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Merci</a:t>
            </a:r>
            <a:r>
              <a:rPr b="1" lang="fr" sz="36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pour votre attention</a:t>
            </a:r>
            <a:endParaRPr b="1" sz="3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447199" y="2145538"/>
            <a:ext cx="36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30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 questions ?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801534" y="483302"/>
            <a:ext cx="1827606" cy="166225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F4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3"/>
          <p:cNvCxnSpPr/>
          <p:nvPr/>
        </p:nvCxnSpPr>
        <p:spPr>
          <a:xfrm>
            <a:off x="447192" y="187159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66" name="Google Shape;266;p33"/>
          <p:cNvSpPr txBox="1"/>
          <p:nvPr/>
        </p:nvSpPr>
        <p:spPr>
          <a:xfrm>
            <a:off x="386325" y="2839250"/>
            <a:ext cx="6683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Choisis la </a:t>
            </a:r>
            <a:r>
              <a:rPr b="1" lang="fr" sz="1600">
                <a:solidFill>
                  <a:srgbClr val="1AAEC7"/>
                </a:solidFill>
                <a:latin typeface="Poppins"/>
                <a:ea typeface="Poppins"/>
                <a:cs typeface="Poppins"/>
                <a:sym typeface="Poppins"/>
              </a:rPr>
              <a:t>pilule bleue</a:t>
            </a:r>
            <a:r>
              <a:rPr lang="fr" sz="16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 et tout s'arrête. Après, tu pourras faire de beaux rêves et penser ce que tu veux. </a:t>
            </a:r>
            <a:br>
              <a:rPr lang="fr" sz="16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fr" sz="16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fr" sz="16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Choisis la </a:t>
            </a:r>
            <a:r>
              <a:rPr b="1" lang="fr" sz="1600">
                <a:solidFill>
                  <a:srgbClr val="C32B48"/>
                </a:solidFill>
                <a:latin typeface="Poppins"/>
                <a:ea typeface="Poppins"/>
                <a:cs typeface="Poppins"/>
                <a:sym typeface="Poppins"/>
              </a:rPr>
              <a:t>pilule rouge</a:t>
            </a:r>
            <a:r>
              <a:rPr lang="fr" sz="16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, tu restes au pays des merveilles et on descend avec le lapin blanc au fond du gouffre.</a:t>
            </a:r>
            <a:br>
              <a:rPr lang="fr" sz="16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fr" sz="16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i="1" lang="fr" sz="1600">
                <a:solidFill>
                  <a:srgbClr val="727479"/>
                </a:solidFill>
                <a:latin typeface="Poppins"/>
                <a:ea typeface="Poppins"/>
                <a:cs typeface="Poppins"/>
                <a:sym typeface="Poppins"/>
              </a:rPr>
              <a:t>Morpheus</a:t>
            </a:r>
            <a:r>
              <a:rPr i="1" lang="fr" sz="18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i="1" sz="1800">
              <a:solidFill>
                <a:srgbClr val="C8CBD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371000" y="726200"/>
            <a:ext cx="4152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21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Réflexion</a:t>
            </a:r>
            <a: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sur les données</a:t>
            </a:r>
            <a:b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et les fonctionnalités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60974" y="2063788"/>
            <a:ext cx="367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Il est crucial de réfléchir en profondeur aux données que nous devons stocker et aux fonctionnalités que le système doit prendre en charge.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8" name="Google Shape;78;p15"/>
          <p:cNvGrpSpPr/>
          <p:nvPr/>
        </p:nvGrpSpPr>
        <p:grpSpPr>
          <a:xfrm>
            <a:off x="4718070" y="707508"/>
            <a:ext cx="4200705" cy="785100"/>
            <a:chOff x="4705795" y="543770"/>
            <a:chExt cx="4200705" cy="785100"/>
          </a:xfrm>
        </p:grpSpPr>
        <p:sp>
          <p:nvSpPr>
            <p:cNvPr id="79" name="Google Shape;79;p15"/>
            <p:cNvSpPr txBox="1"/>
            <p:nvPr/>
          </p:nvSpPr>
          <p:spPr>
            <a:xfrm>
              <a:off x="5587000" y="543770"/>
              <a:ext cx="33195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2500"/>
                <a:buFont typeface="Poppins"/>
                <a:buNone/>
              </a:pPr>
              <a:r>
                <a:rPr b="1" lang="fr">
                  <a:solidFill>
                    <a:srgbClr val="F6F9FF"/>
                  </a:solidFill>
                  <a:latin typeface="Poppins"/>
                  <a:ea typeface="Poppins"/>
                  <a:cs typeface="Poppins"/>
                  <a:sym typeface="Poppins"/>
                </a:rPr>
                <a:t>COMPRÉHENSION DES BESOINS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Identifiez les besoins spécifiques du système et les informations stockées</a:t>
              </a:r>
              <a:r>
                <a:rPr b="0" i="0" lang="fr" sz="1200" u="none" cap="none" strike="noStrike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 </a:t>
              </a:r>
              <a:endParaRPr sz="1200"/>
            </a:p>
          </p:txBody>
        </p:sp>
        <p:sp>
          <p:nvSpPr>
            <p:cNvPr id="80" name="Google Shape;80;p15"/>
            <p:cNvSpPr txBox="1"/>
            <p:nvPr/>
          </p:nvSpPr>
          <p:spPr>
            <a:xfrm>
              <a:off x="4705795" y="659270"/>
              <a:ext cx="730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5000"/>
                <a:buFont typeface="Poppins"/>
                <a:buNone/>
              </a:pPr>
              <a:r>
                <a:rPr b="1" i="0" lang="fr" sz="3600" u="none" cap="none" strike="noStrike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3600">
                <a:solidFill>
                  <a:srgbClr val="FF3266"/>
                </a:solidFill>
              </a:endParaRPr>
            </a:p>
          </p:txBody>
        </p:sp>
      </p:grpSp>
      <p:grpSp>
        <p:nvGrpSpPr>
          <p:cNvPr id="81" name="Google Shape;81;p15"/>
          <p:cNvGrpSpPr/>
          <p:nvPr/>
        </p:nvGrpSpPr>
        <p:grpSpPr>
          <a:xfrm>
            <a:off x="4718076" y="2040698"/>
            <a:ext cx="4200705" cy="785100"/>
            <a:chOff x="4705795" y="1876960"/>
            <a:chExt cx="4200705" cy="785100"/>
          </a:xfrm>
        </p:grpSpPr>
        <p:sp>
          <p:nvSpPr>
            <p:cNvPr id="82" name="Google Shape;82;p15"/>
            <p:cNvSpPr txBox="1"/>
            <p:nvPr/>
          </p:nvSpPr>
          <p:spPr>
            <a:xfrm>
              <a:off x="5587000" y="1876960"/>
              <a:ext cx="33195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2500"/>
                <a:buFont typeface="Poppins"/>
                <a:buNone/>
              </a:pPr>
              <a:r>
                <a:rPr b="1" lang="fr">
                  <a:solidFill>
                    <a:srgbClr val="F6F9FF"/>
                  </a:solidFill>
                  <a:latin typeface="Poppins"/>
                  <a:ea typeface="Poppins"/>
                  <a:cs typeface="Poppins"/>
                  <a:sym typeface="Poppins"/>
                </a:rPr>
                <a:t>SCÉNARIOS D’UTILISATION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Pensez aux différentes actions que les utilisateurs effectueront</a:t>
              </a:r>
              <a:r>
                <a:rPr b="0" i="0" lang="fr" sz="1200" u="none" cap="none" strike="noStrike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 </a:t>
              </a:r>
              <a:endParaRPr sz="1200"/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4705795" y="1992460"/>
              <a:ext cx="730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5000"/>
                <a:buFont typeface="Poppins"/>
                <a:buNone/>
              </a:pPr>
              <a:r>
                <a:rPr b="1" i="0" lang="fr" sz="3600" u="none" cap="none" strike="noStrike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fr" sz="3600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3600">
                <a:solidFill>
                  <a:srgbClr val="FF3266"/>
                </a:solidFill>
              </a:endParaRPr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4718082" y="3373888"/>
            <a:ext cx="4200703" cy="1062000"/>
            <a:chOff x="4705807" y="3210150"/>
            <a:chExt cx="4200703" cy="1062000"/>
          </a:xfrm>
        </p:grpSpPr>
        <p:sp>
          <p:nvSpPr>
            <p:cNvPr id="85" name="Google Shape;85;p15"/>
            <p:cNvSpPr txBox="1"/>
            <p:nvPr/>
          </p:nvSpPr>
          <p:spPr>
            <a:xfrm>
              <a:off x="5587010" y="3210150"/>
              <a:ext cx="3319500" cy="10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2500"/>
                <a:buFont typeface="Poppins"/>
                <a:buNone/>
              </a:pPr>
              <a:r>
                <a:rPr b="1" lang="fr">
                  <a:solidFill>
                    <a:srgbClr val="F6F9FF"/>
                  </a:solidFill>
                  <a:latin typeface="Poppins"/>
                  <a:ea typeface="Poppins"/>
                  <a:cs typeface="Poppins"/>
                  <a:sym typeface="Poppins"/>
                </a:rPr>
                <a:t>ANTICIPATION ET NORMALISATION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Prévoir les évolutions futures et comment organiser les données de manière à minimiser les redondances.</a:t>
              </a:r>
              <a:endParaRPr sz="1200"/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4705807" y="3464100"/>
              <a:ext cx="730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5000"/>
                <a:buFont typeface="Poppins"/>
                <a:buNone/>
              </a:pPr>
              <a:r>
                <a:rPr b="1" i="0" lang="fr" sz="3600" u="none" cap="none" strike="noStrike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fr" sz="3600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3600">
                <a:solidFill>
                  <a:srgbClr val="FF3266"/>
                </a:solidFill>
              </a:endParaRPr>
            </a:p>
          </p:txBody>
        </p:sp>
      </p:grpSp>
      <p:cxnSp>
        <p:nvCxnSpPr>
          <p:cNvPr id="87" name="Google Shape;87;p15"/>
          <p:cNvCxnSpPr/>
          <p:nvPr/>
        </p:nvCxnSpPr>
        <p:spPr>
          <a:xfrm>
            <a:off x="370992" y="1758633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8" name="Google Shape;88;p15"/>
          <p:cNvSpPr/>
          <p:nvPr/>
        </p:nvSpPr>
        <p:spPr>
          <a:xfrm flipH="1">
            <a:off x="4367425" y="-50"/>
            <a:ext cx="20400" cy="5143500"/>
          </a:xfrm>
          <a:prstGeom prst="rect">
            <a:avLst/>
          </a:prstGeom>
          <a:gradFill>
            <a:gsLst>
              <a:gs pos="0">
                <a:srgbClr val="B1BAC6">
                  <a:alpha val="0"/>
                </a:srgbClr>
              </a:gs>
              <a:gs pos="20540">
                <a:srgbClr val="B1BAC6">
                  <a:alpha val="29803"/>
                </a:srgbClr>
              </a:gs>
              <a:gs pos="49390">
                <a:srgbClr val="B1BAC6">
                  <a:alpha val="59607"/>
                </a:srgbClr>
              </a:gs>
              <a:gs pos="72970">
                <a:srgbClr val="B1BAC6">
                  <a:alpha val="29803"/>
                </a:srgbClr>
              </a:gs>
              <a:gs pos="100000">
                <a:srgbClr val="B1BAC6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5"/>
          <p:cNvSpPr/>
          <p:nvPr/>
        </p:nvSpPr>
        <p:spPr>
          <a:xfrm flipH="1">
            <a:off x="4326927" y="2382561"/>
            <a:ext cx="101400" cy="101400"/>
          </a:xfrm>
          <a:prstGeom prst="ellipse">
            <a:avLst/>
          </a:prstGeom>
          <a:solidFill>
            <a:srgbClr val="A0A2A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5"/>
          <p:cNvSpPr/>
          <p:nvPr/>
        </p:nvSpPr>
        <p:spPr>
          <a:xfrm flipH="1">
            <a:off x="4326927" y="1031003"/>
            <a:ext cx="101400" cy="101400"/>
          </a:xfrm>
          <a:prstGeom prst="ellipse">
            <a:avLst/>
          </a:prstGeom>
          <a:solidFill>
            <a:srgbClr val="3F414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5"/>
          <p:cNvSpPr/>
          <p:nvPr/>
        </p:nvSpPr>
        <p:spPr>
          <a:xfrm flipH="1">
            <a:off x="4326927" y="3854203"/>
            <a:ext cx="101400" cy="101400"/>
          </a:xfrm>
          <a:prstGeom prst="ellipse">
            <a:avLst/>
          </a:prstGeom>
          <a:solidFill>
            <a:srgbClr val="3F414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447149" y="279650"/>
            <a:ext cx="2920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Création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Schéma UML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367650" y="279650"/>
            <a:ext cx="534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Font typeface="Poppins Light"/>
              <a:buChar char="●"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Pages et Catégories de Navigation  :</a:t>
            </a:r>
            <a:r>
              <a:rPr lang="fr" sz="1200">
                <a:solidFill>
                  <a:srgbClr val="FF3266"/>
                </a:solidFill>
                <a:latin typeface="Poppins Light"/>
                <a:ea typeface="Poppins Light"/>
                <a:cs typeface="Poppins Light"/>
                <a:sym typeface="Poppins Light"/>
              </a:rPr>
              <a:t>  Many-to-One</a:t>
            </a:r>
            <a:endParaRPr sz="1200">
              <a:solidFill>
                <a:srgbClr val="FF32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Font typeface="Poppins Light"/>
              <a:buChar char="●"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Sections et Catégories de section    :</a:t>
            </a:r>
            <a:r>
              <a:rPr lang="fr" sz="1200">
                <a:solidFill>
                  <a:srgbClr val="FF3266"/>
                </a:solidFill>
                <a:latin typeface="Poppins Light"/>
                <a:ea typeface="Poppins Light"/>
                <a:cs typeface="Poppins Light"/>
                <a:sym typeface="Poppins Light"/>
              </a:rPr>
              <a:t>  One-to-Many</a:t>
            </a:r>
            <a:endParaRPr sz="1200">
              <a:solidFill>
                <a:srgbClr val="FF32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Font typeface="Poppins Light"/>
              <a:buChar char="●"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Produits et Catégories de produits   :  </a:t>
            </a:r>
            <a:r>
              <a:rPr lang="fr" sz="1200">
                <a:solidFill>
                  <a:srgbClr val="FF3266"/>
                </a:solidFill>
                <a:latin typeface="Poppins Light"/>
                <a:ea typeface="Poppins Light"/>
                <a:cs typeface="Poppins Light"/>
                <a:sym typeface="Poppins Light"/>
              </a:rPr>
              <a:t>One-to-Many</a:t>
            </a:r>
            <a:endParaRPr sz="1200">
              <a:solidFill>
                <a:srgbClr val="FF32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8" name="Google Shape;98;p16"/>
          <p:cNvCxnSpPr/>
          <p:nvPr/>
        </p:nvCxnSpPr>
        <p:spPr>
          <a:xfrm>
            <a:off x="426767" y="944708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75" y="1503225"/>
            <a:ext cx="8344999" cy="325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447196" y="577200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Création</a:t>
            </a: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de la base de données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47199" y="2078650"/>
            <a:ext cx="3676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Utilisation du terminal SQL pour créer la structure de la base de données et insérer les données dans les tables.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Il était tout à fait possible d’utiliser PhpMyAdmin afin d’y insérer la requête de création de base de données et de l’exécuter.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54861" t="0"/>
          <a:stretch/>
        </p:blipFill>
        <p:spPr>
          <a:xfrm>
            <a:off x="4572000" y="-125"/>
            <a:ext cx="4571996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7"/>
          <p:cNvCxnSpPr/>
          <p:nvPr/>
        </p:nvCxnSpPr>
        <p:spPr>
          <a:xfrm>
            <a:off x="447192" y="153984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396296" y="8476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require_once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 ()</a:t>
            </a:r>
            <a:r>
              <a:rPr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dans le header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96299" y="1751884"/>
            <a:ext cx="367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inclut les différents fichiers nécessaires au bon fonctionnement du site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 La particularité de require_once() c’est si le fichier a déjà été inclus, il ne le sera pas une deuxième fois.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58159" t="0"/>
          <a:stretch/>
        </p:blipFill>
        <p:spPr>
          <a:xfrm>
            <a:off x="4572000" y="0"/>
            <a:ext cx="4571996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8"/>
          <p:cNvCxnSpPr/>
          <p:nvPr/>
        </p:nvCxnSpPr>
        <p:spPr>
          <a:xfrm>
            <a:off x="396292" y="1438356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8" name="Google Shape;118;p18"/>
          <p:cNvSpPr txBox="1"/>
          <p:nvPr/>
        </p:nvSpPr>
        <p:spPr>
          <a:xfrm>
            <a:off x="396300" y="3081200"/>
            <a:ext cx="39165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Fichiers de config des chemins par défaut et de la config de la base de données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Fichiers de fonctions Database, Header et Frontend.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447196" y="4362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getPDOlink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47199" y="1188413"/>
            <a:ext cx="367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getPDOlink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() établit la connexion à la base de données en récupérant les informations du fichier de configuration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database.cfg.php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qui se trouve dans le répertoire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config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57986" t="0"/>
          <a:stretch/>
        </p:blipFill>
        <p:spPr>
          <a:xfrm>
            <a:off x="4572000" y="0"/>
            <a:ext cx="4571996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9"/>
          <p:cNvCxnSpPr/>
          <p:nvPr/>
        </p:nvCxnSpPr>
        <p:spPr>
          <a:xfrm>
            <a:off x="447192" y="9509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8" name="Google Shape;128;p19"/>
          <p:cNvSpPr txBox="1"/>
          <p:nvPr/>
        </p:nvSpPr>
        <p:spPr>
          <a:xfrm>
            <a:off x="410850" y="2718925"/>
            <a:ext cx="3916500" cy="18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Construction du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DSN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Tentative de connexion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Try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Création nouvelle instance de l’objet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PDO </a:t>
            </a:r>
            <a:r>
              <a:rPr lang="fr" sz="1200">
                <a:solidFill>
                  <a:srgbClr val="727479"/>
                </a:solidFill>
                <a:latin typeface="Poppins Light"/>
                <a:ea typeface="Poppins Light"/>
                <a:cs typeface="Poppins Light"/>
                <a:sym typeface="Poppins Light"/>
              </a:rPr>
              <a:t>*</a:t>
            </a:r>
            <a:endParaRPr sz="1200">
              <a:solidFill>
                <a:srgbClr val="72747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Choix mode de récupération par défaut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retourne la connexion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Sinon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catch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l’erreur et on l’affiche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323550" y="4599375"/>
            <a:ext cx="4003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727479"/>
                </a:solidFill>
                <a:latin typeface="Poppins"/>
                <a:ea typeface="Poppins"/>
                <a:cs typeface="Poppins"/>
                <a:sym typeface="Poppins"/>
              </a:rPr>
              <a:t>* PDO (PHP Data Objects) ou Objets de données PHP</a:t>
            </a:r>
            <a:endParaRPr i="1" sz="1100">
              <a:solidFill>
                <a:srgbClr val="72747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360975" y="622825"/>
            <a:ext cx="415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Requête </a:t>
            </a:r>
            <a:r>
              <a:rPr b="1" lang="fr" sz="21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préparées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60974" y="1694750"/>
            <a:ext cx="36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C’est un modèle compilé pour le SQL qui peut être personnalisable en utilisant des variables comme paramètres.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6" name="Google Shape;136;p20"/>
          <p:cNvGrpSpPr/>
          <p:nvPr/>
        </p:nvGrpSpPr>
        <p:grpSpPr>
          <a:xfrm>
            <a:off x="5170995" y="622832"/>
            <a:ext cx="3319505" cy="1467050"/>
            <a:chOff x="388845" y="2697170"/>
            <a:chExt cx="3319505" cy="1467050"/>
          </a:xfrm>
        </p:grpSpPr>
        <p:sp>
          <p:nvSpPr>
            <p:cNvPr id="137" name="Google Shape;137;p20"/>
            <p:cNvSpPr txBox="1"/>
            <p:nvPr/>
          </p:nvSpPr>
          <p:spPr>
            <a:xfrm>
              <a:off x="388850" y="3379120"/>
              <a:ext cx="33195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2500"/>
                <a:buFont typeface="Poppins"/>
                <a:buNone/>
              </a:pPr>
              <a:r>
                <a:rPr b="1" lang="fr">
                  <a:solidFill>
                    <a:srgbClr val="F6F9FF"/>
                  </a:solidFill>
                  <a:latin typeface="Poppins"/>
                  <a:ea typeface="Poppins"/>
                  <a:cs typeface="Poppins"/>
                  <a:sym typeface="Poppins"/>
                </a:rPr>
                <a:t>Qu’est-ce que c’est ?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C’est un modèle SQL optimisé, avec des paramètres personnalisés.</a:t>
              </a:r>
              <a:endParaRPr sz="1200"/>
            </a:p>
          </p:txBody>
        </p:sp>
        <p:sp>
          <p:nvSpPr>
            <p:cNvPr id="138" name="Google Shape;138;p20"/>
            <p:cNvSpPr txBox="1"/>
            <p:nvPr/>
          </p:nvSpPr>
          <p:spPr>
            <a:xfrm>
              <a:off x="388845" y="2697170"/>
              <a:ext cx="730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5000"/>
                <a:buFont typeface="Poppins"/>
                <a:buNone/>
              </a:pPr>
              <a:r>
                <a:rPr b="1" i="0" lang="fr" sz="3600" u="none" cap="none" strike="noStrike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3600">
                <a:solidFill>
                  <a:srgbClr val="FF3266"/>
                </a:solidFill>
              </a:endParaRPr>
            </a:p>
          </p:txBody>
        </p:sp>
      </p:grpSp>
      <p:grpSp>
        <p:nvGrpSpPr>
          <p:cNvPr id="139" name="Google Shape;139;p20"/>
          <p:cNvGrpSpPr/>
          <p:nvPr/>
        </p:nvGrpSpPr>
        <p:grpSpPr>
          <a:xfrm>
            <a:off x="5134076" y="2700023"/>
            <a:ext cx="3319505" cy="1467050"/>
            <a:chOff x="4464670" y="2697160"/>
            <a:chExt cx="3319505" cy="1467050"/>
          </a:xfrm>
        </p:grpSpPr>
        <p:sp>
          <p:nvSpPr>
            <p:cNvPr id="140" name="Google Shape;140;p20"/>
            <p:cNvSpPr txBox="1"/>
            <p:nvPr/>
          </p:nvSpPr>
          <p:spPr>
            <a:xfrm>
              <a:off x="4464675" y="3379110"/>
              <a:ext cx="33195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2500"/>
                <a:buFont typeface="Poppins"/>
                <a:buNone/>
              </a:pPr>
              <a:r>
                <a:rPr b="1" lang="fr">
                  <a:solidFill>
                    <a:srgbClr val="F6F9FF"/>
                  </a:solidFill>
                  <a:latin typeface="Poppins"/>
                  <a:ea typeface="Poppins"/>
                  <a:cs typeface="Poppins"/>
                  <a:sym typeface="Poppins"/>
                </a:rPr>
                <a:t>Pourquoi les utiliser ?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Économie de ressources (mieux optimisés), sécurité contre l’injection SQL</a:t>
              </a:r>
              <a:r>
                <a:rPr b="0" i="0" lang="fr" sz="1200" u="none" cap="none" strike="noStrike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  <a:endParaRPr sz="1200"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64670" y="2697160"/>
              <a:ext cx="730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5000"/>
                <a:buFont typeface="Poppins"/>
                <a:buNone/>
              </a:pPr>
              <a:r>
                <a:rPr b="1" i="0" lang="fr" sz="3600" u="none" cap="none" strike="noStrike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fr" sz="3600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3600">
                <a:solidFill>
                  <a:srgbClr val="FF3266"/>
                </a:solidFill>
              </a:endParaRPr>
            </a:p>
          </p:txBody>
        </p:sp>
      </p:grpSp>
      <p:cxnSp>
        <p:nvCxnSpPr>
          <p:cNvPr id="142" name="Google Shape;142;p20"/>
          <p:cNvCxnSpPr/>
          <p:nvPr/>
        </p:nvCxnSpPr>
        <p:spPr>
          <a:xfrm>
            <a:off x="360967" y="1287708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3" name="Google Shape;143;p20"/>
          <p:cNvSpPr txBox="1"/>
          <p:nvPr/>
        </p:nvSpPr>
        <p:spPr>
          <a:xfrm>
            <a:off x="123075" y="2717625"/>
            <a:ext cx="4152000" cy="2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Char char="●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requête n’est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analysée qu’une seule fois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mais peut être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exécutée plusieurs fois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avec des paramètres différents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Font typeface="Poppins Light"/>
              <a:buChar char="●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base de données optimise son plan d’exécution pour la requête, ce qui améliore les performances. (elle met en cache la requête).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44" name="Google Shape;144;p20"/>
          <p:cNvCxnSpPr/>
          <p:nvPr/>
        </p:nvCxnSpPr>
        <p:spPr>
          <a:xfrm>
            <a:off x="4547350" y="474450"/>
            <a:ext cx="0" cy="4230900"/>
          </a:xfrm>
          <a:prstGeom prst="straightConnector1">
            <a:avLst/>
          </a:prstGeom>
          <a:noFill/>
          <a:ln cap="flat" cmpd="sng" w="12700">
            <a:solidFill>
              <a:srgbClr val="F6F9FF">
                <a:alpha val="1961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getCurrentScriptPath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447199" y="2194413"/>
            <a:ext cx="3676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getCurrentScriptPath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() retourne le chemin du script en cours 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d'exécution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utilise la variable superglobale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$_SERVER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et on lui ajoute la clé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SCRIPT_NAME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pour avoir le chemin du script PHP.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20616" l="0" r="65543" t="0"/>
          <a:stretch/>
        </p:blipFill>
        <p:spPr>
          <a:xfrm>
            <a:off x="4572000" y="0"/>
            <a:ext cx="4571996" cy="51435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1"/>
          <p:cNvCxnSpPr/>
          <p:nvPr/>
        </p:nvCxnSpPr>
        <p:spPr>
          <a:xfrm>
            <a:off x="410842" y="17871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